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1" r:id="rId4"/>
    <p:sldId id="256" r:id="rId5"/>
    <p:sldId id="265" r:id="rId6"/>
    <p:sldId id="267" r:id="rId7"/>
    <p:sldId id="266" r:id="rId8"/>
    <p:sldId id="259" r:id="rId9"/>
    <p:sldId id="264" r:id="rId10"/>
    <p:sldId id="260" r:id="rId11"/>
    <p:sldId id="261" r:id="rId12"/>
    <p:sldId id="269" r:id="rId13"/>
    <p:sldId id="270" r:id="rId14"/>
    <p:sldId id="262" r:id="rId15"/>
    <p:sldId id="268" r:id="rId16"/>
    <p:sldId id="272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54778-5292-4F8E-A711-7984F381D7FE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29D77-64E7-4B53-98BD-0252014CF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etodsovet.su/news/setevoj_proekt/2017-09-28-335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100trav.su/lekarstvennye-rasteniya/zolototysyachnik-lechebnye-svojstva-i-protivopokazaniya.html" TargetMode="External"/><Relationship Id="rId3" Type="http://schemas.openxmlformats.org/officeDocument/2006/relationships/hyperlink" Target="http://vivareit.ru/samye-interesnye-fakty-o-pifagore/" TargetMode="External"/><Relationship Id="rId7" Type="http://schemas.openxmlformats.org/officeDocument/2006/relationships/hyperlink" Target="http://ltravi.ru/organy-dyhaniya/aloe-stoletnik.html" TargetMode="External"/><Relationship Id="rId2" Type="http://schemas.openxmlformats.org/officeDocument/2006/relationships/hyperlink" Target="http://900igr.net/up/datas/177848/01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s04.infourok.ru/uploads/ex/1023/00063e2a-1a35a777/1/img37.jpg" TargetMode="External"/><Relationship Id="rId5" Type="http://schemas.openxmlformats.org/officeDocument/2006/relationships/hyperlink" Target="http://900igr.net/up/datai/194137/0001-001-.jpg" TargetMode="External"/><Relationship Id="rId4" Type="http://schemas.openxmlformats.org/officeDocument/2006/relationships/hyperlink" Target="http://playroom.ru/pogovorki-i-poslovicy-s-chislami/" TargetMode="External"/><Relationship Id="rId9" Type="http://schemas.openxmlformats.org/officeDocument/2006/relationships/hyperlink" Target="https://childage.ru/obuchenie-i-obrazovanie/nachalnaya-shkola/matematicheskie-zadachi-na-smekalku-s-otvetami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75656" y="1556792"/>
            <a:ext cx="6836296" cy="2232248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  <a:latin typeface="Comic Sans MS" pitchFamily="66" charset="0"/>
              </a:rPr>
              <a:t>        Сетевой проект </a:t>
            </a:r>
            <a:br>
              <a:rPr lang="ru-RU" sz="32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Comic Sans MS" pitchFamily="66" charset="0"/>
              </a:rPr>
              <a:t>                    «Занимательная </a:t>
            </a:r>
            <a:br>
              <a:rPr lang="ru-RU" sz="32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Comic Sans MS" pitchFamily="66" charset="0"/>
              </a:rPr>
              <a:t>                                математика»</a:t>
            </a:r>
            <a:endParaRPr lang="ru-RU" sz="32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23728" y="3789040"/>
            <a:ext cx="6400800" cy="1728192"/>
          </a:xfrm>
        </p:spPr>
        <p:txBody>
          <a:bodyPr>
            <a:normAutofit fontScale="92500" lnSpcReduction="20000"/>
          </a:bodyPr>
          <a:lstStyle/>
          <a:p>
            <a:endParaRPr lang="ru-RU" sz="16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 algn="l"/>
            <a:r>
              <a:rPr lang="ru-RU" sz="1600" dirty="0" smtClean="0">
                <a:solidFill>
                  <a:srgbClr val="003300"/>
                </a:solidFill>
                <a:latin typeface="Comic Sans MS" pitchFamily="66" charset="0"/>
              </a:rPr>
              <a:t>          Выполнили: </a:t>
            </a:r>
          </a:p>
          <a:p>
            <a:r>
              <a:rPr lang="ru-RU" sz="1600" dirty="0" smtClean="0">
                <a:solidFill>
                  <a:srgbClr val="003300"/>
                </a:solidFill>
                <a:latin typeface="Comic Sans MS" pitchFamily="66" charset="0"/>
              </a:rPr>
              <a:t>учащиеся 3 класса ЧНОШ для обучающихся с ОВЗ №3</a:t>
            </a:r>
          </a:p>
          <a:p>
            <a:r>
              <a:rPr lang="ru-RU" sz="1600" dirty="0" smtClean="0">
                <a:solidFill>
                  <a:srgbClr val="003300"/>
                </a:solidFill>
                <a:latin typeface="Comic Sans MS" pitchFamily="66" charset="0"/>
              </a:rPr>
              <a:t>Чувашской республики</a:t>
            </a:r>
          </a:p>
          <a:p>
            <a:r>
              <a:rPr lang="ru-RU" sz="1600" dirty="0" smtClean="0">
                <a:solidFill>
                  <a:srgbClr val="003300"/>
                </a:solidFill>
                <a:latin typeface="Comic Sans MS" pitchFamily="66" charset="0"/>
              </a:rPr>
              <a:t>Руководитель: учитель начальных классов ЧНОШ для обучающихся с ОВЗ №3</a:t>
            </a:r>
          </a:p>
          <a:p>
            <a:r>
              <a:rPr lang="ru-RU" sz="1600" dirty="0" smtClean="0">
                <a:solidFill>
                  <a:srgbClr val="003300"/>
                </a:solidFill>
                <a:latin typeface="Comic Sans MS" pitchFamily="66" charset="0"/>
              </a:rPr>
              <a:t>Чувашской Республики</a:t>
            </a:r>
            <a:endParaRPr lang="ru-RU" sz="1600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методсовет.jp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548680"/>
            <a:ext cx="2802632" cy="764354"/>
          </a:xfrm>
          <a:prstGeom prst="rect">
            <a:avLst/>
          </a:prstGeom>
        </p:spPr>
      </p:pic>
      <p:pic>
        <p:nvPicPr>
          <p:cNvPr id="7" name="Рисунок 6" descr="300px-Лучши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836712"/>
            <a:ext cx="1584176" cy="1087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3 этап. Литературный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Одна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у человека родная мать,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одна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у него Родина.</a:t>
            </a:r>
          </a:p>
          <a:p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Два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соловья на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одной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ветке не поют.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Не узнавай друга в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три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дня, узнавай в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три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года.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Без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четырех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углов изба не рубится.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Свой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пятак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, чужого рубля дороже.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У ленивого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семь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праздников в неделю.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Весна да осень — на дню погод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восем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ь.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Уступив однажды,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девят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ь раз становишься в выигрыше.</a:t>
            </a:r>
          </a:p>
          <a:p>
            <a:pPr marL="1970088" indent="-352425"/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Одно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дерево срубишь –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десять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посади.</a:t>
            </a:r>
          </a:p>
          <a:p>
            <a:pPr marL="1970088" indent="-352425"/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Не имей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сто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рублей, а имей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сто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друзей.</a:t>
            </a:r>
          </a:p>
          <a:p>
            <a:pPr marL="1970088" indent="-352425" defTabSz="1058863"/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У богатого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тысяча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забот, а у </a:t>
            </a:r>
            <a:r>
              <a:rPr lang="ru-RU" sz="2000" b="1" dirty="0" smtClean="0">
                <a:solidFill>
                  <a:srgbClr val="000099"/>
                </a:solidFill>
                <a:latin typeface="Comic Sans MS" pitchFamily="66" charset="0"/>
              </a:rPr>
              <a:t>бедного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одна забота.</a:t>
            </a:r>
          </a:p>
          <a:p>
            <a:endParaRPr lang="ru-RU" sz="1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4 этап. Биологический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1196752"/>
            <a:ext cx="4032448" cy="5256584"/>
          </a:xfrm>
        </p:spPr>
        <p:txBody>
          <a:bodyPr>
            <a:normAutofit fontScale="25000" lnSpcReduction="20000"/>
          </a:bodyPr>
          <a:lstStyle/>
          <a:p>
            <a:endParaRPr lang="ru-RU" sz="5500" dirty="0" smtClean="0">
              <a:latin typeface="Comic Sans MS" pitchFamily="66" charset="0"/>
            </a:endParaRP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Способствует улучшению процесса кровообращения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Является вспомогательным компонентом для улучшения состояния кожных покровов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Увлажняет и насыщает кожу полезными микроэлементами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Способствует расщеплению холестерина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Является отличной защитой слизистой желудка от воздействия желудочного сока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Позволяет замедлить или даже прекратить рост клеток новообразований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Стабилизирует работу нервной системы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Предотвращает старение клеток кожи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        Способствует омоложению       организма</a:t>
            </a:r>
          </a:p>
          <a:p>
            <a:r>
              <a:rPr lang="ru-RU" sz="6400" dirty="0" smtClean="0">
                <a:solidFill>
                  <a:srgbClr val="0033CC"/>
                </a:solidFill>
                <a:latin typeface="Comic Sans MS" pitchFamily="66" charset="0"/>
              </a:rPr>
              <a:t>Укрепляет иммунную систему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столетник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2276872"/>
            <a:ext cx="3831828" cy="2299097"/>
          </a:xfrm>
        </p:spPr>
      </p:pic>
      <p:sp>
        <p:nvSpPr>
          <p:cNvPr id="6" name="TextBox 5"/>
          <p:cNvSpPr txBox="1"/>
          <p:nvPr/>
        </p:nvSpPr>
        <p:spPr>
          <a:xfrm>
            <a:off x="5508104" y="1556792"/>
            <a:ext cx="2855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СТОЛЕТНИК (АЛОЭ)</a:t>
            </a:r>
            <a:endParaRPr lang="ru-RU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4 этап. Биологический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тысячелистник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772816"/>
            <a:ext cx="3744416" cy="280831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268760"/>
            <a:ext cx="4392488" cy="4857403"/>
          </a:xfrm>
        </p:spPr>
        <p:txBody>
          <a:bodyPr>
            <a:noAutofit/>
          </a:bodyPr>
          <a:lstStyle/>
          <a:p>
            <a:pPr marL="87313" indent="-87313">
              <a:buNone/>
            </a:pPr>
            <a:r>
              <a:rPr lang="ru-RU" sz="1800" dirty="0" smtClean="0">
                <a:latin typeface="Comic Sans MS" pitchFamily="66" charset="0"/>
              </a:rPr>
              <a:t>     </a:t>
            </a:r>
            <a:r>
              <a:rPr lang="ru-RU" sz="1800" dirty="0" smtClean="0">
                <a:solidFill>
                  <a:srgbClr val="0033CC"/>
                </a:solidFill>
                <a:latin typeface="Comic Sans MS" pitchFamily="66" charset="0"/>
              </a:rPr>
              <a:t>Обладает вяжущим, мочегонным, потогонным свойствами и способствует правильному обмену веществ. Оно возбуждает аппетит, усиливает деятельность пищеварительных желез и улучшает пищеварение, усиливает выделение молока у кормящих женщин. Тысячелистник ускоряет свертывание крови, заживление ран, улучшает кровообращение и обладает «кровоочистительным», противосудорожным, обезболивающим, противовоспалительным, противомикробным, </a:t>
            </a:r>
            <a:r>
              <a:rPr lang="ru-RU" sz="1800" dirty="0" err="1" smtClean="0">
                <a:solidFill>
                  <a:srgbClr val="0033CC"/>
                </a:solidFill>
                <a:latin typeface="Comic Sans MS" pitchFamily="66" charset="0"/>
              </a:rPr>
              <a:t>инсектицидным</a:t>
            </a:r>
            <a:r>
              <a:rPr lang="ru-RU" sz="1800" dirty="0" smtClean="0">
                <a:solidFill>
                  <a:srgbClr val="0033CC"/>
                </a:solidFill>
                <a:latin typeface="Comic Sans MS" pitchFamily="66" charset="0"/>
              </a:rPr>
              <a:t> и действием.</a:t>
            </a:r>
            <a:endParaRPr lang="ru-RU" sz="18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1268760"/>
            <a:ext cx="21210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Тысячелистник</a:t>
            </a:r>
            <a:endParaRPr lang="ru-RU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4 этап. Биологический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258816" cy="4929411"/>
          </a:xfrm>
        </p:spPr>
        <p:txBody>
          <a:bodyPr>
            <a:normAutofit/>
          </a:bodyPr>
          <a:lstStyle/>
          <a:p>
            <a:pPr marL="355600" indent="-182563">
              <a:buNone/>
            </a:pPr>
            <a:r>
              <a:rPr lang="ru-RU" sz="1800" dirty="0" smtClean="0">
                <a:latin typeface="Comic Sans MS" pitchFamily="66" charset="0"/>
              </a:rPr>
              <a:t>      </a:t>
            </a:r>
            <a:r>
              <a:rPr lang="ru-RU" sz="1800" dirty="0" smtClean="0">
                <a:solidFill>
                  <a:srgbClr val="0033CC"/>
                </a:solidFill>
                <a:latin typeface="Comic Sans MS" pitchFamily="66" charset="0"/>
              </a:rPr>
              <a:t>Издавна настой золототысячника использовали как горечь для возбуждения аппетита. Препараты, в составе которых присутствует золототысячник, обладают антисептическим, противовоспалительным, лёгким слабительным, желчегонным, кровоостанавливающим, </a:t>
            </a:r>
            <a:r>
              <a:rPr lang="ru-RU" sz="1800" dirty="0" err="1" smtClean="0">
                <a:solidFill>
                  <a:srgbClr val="0033CC"/>
                </a:solidFill>
                <a:latin typeface="Comic Sans MS" pitchFamily="66" charset="0"/>
              </a:rPr>
              <a:t>гепатопротекторным</a:t>
            </a:r>
            <a:r>
              <a:rPr lang="ru-RU" sz="1800" dirty="0" smtClean="0">
                <a:solidFill>
                  <a:srgbClr val="0033CC"/>
                </a:solidFill>
                <a:latin typeface="Comic Sans MS" pitchFamily="66" charset="0"/>
              </a:rPr>
              <a:t>, обезболивающим     и ранозаживляющим действиями.</a:t>
            </a:r>
            <a:endParaRPr lang="ru-RU" sz="18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zolototysyachnyi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2132856"/>
            <a:ext cx="3439988" cy="3826987"/>
          </a:xfrm>
        </p:spPr>
      </p:pic>
      <p:sp>
        <p:nvSpPr>
          <p:cNvPr id="6" name="TextBox 5"/>
          <p:cNvSpPr txBox="1"/>
          <p:nvPr/>
        </p:nvSpPr>
        <p:spPr>
          <a:xfrm>
            <a:off x="5724128" y="155679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Золототысячник</a:t>
            </a:r>
            <a:endParaRPr lang="ru-RU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5 этап. Творческий</a:t>
            </a:r>
            <a:endParaRPr lang="ru-RU" sz="2800" b="1" dirty="0"/>
          </a:p>
        </p:txBody>
      </p:sp>
      <p:pic>
        <p:nvPicPr>
          <p:cNvPr id="5" name="Рисунок 4" descr="20171023_1218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7002" y="1844824"/>
            <a:ext cx="6696744" cy="37669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23928" y="1124744"/>
            <a:ext cx="375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Символ нашей команды</a:t>
            </a:r>
            <a:endParaRPr lang="ru-RU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0001" y="5928629"/>
            <a:ext cx="5492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Коллективная работа учащихся и руководителя</a:t>
            </a:r>
            <a:endParaRPr lang="ru-RU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47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5 этап. Творческий</a:t>
            </a:r>
            <a:endParaRPr lang="ru-RU" sz="2800" b="1" dirty="0"/>
          </a:p>
        </p:txBody>
      </p:sp>
      <p:pic>
        <p:nvPicPr>
          <p:cNvPr id="6" name="Рисунок 5" descr="20171023_1214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68979"/>
            <a:ext cx="2032824" cy="2708920"/>
          </a:xfrm>
          <a:prstGeom prst="rect">
            <a:avLst/>
          </a:prstGeom>
        </p:spPr>
      </p:pic>
      <p:pic>
        <p:nvPicPr>
          <p:cNvPr id="7" name="Рисунок 6" descr="20171023_1215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268760"/>
            <a:ext cx="1844164" cy="2664296"/>
          </a:xfrm>
          <a:prstGeom prst="rect">
            <a:avLst/>
          </a:prstGeom>
        </p:spPr>
      </p:pic>
      <p:pic>
        <p:nvPicPr>
          <p:cNvPr id="8" name="Рисунок 7" descr="20171023_1215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268760"/>
            <a:ext cx="1963787" cy="2664296"/>
          </a:xfrm>
          <a:prstGeom prst="rect">
            <a:avLst/>
          </a:prstGeom>
        </p:spPr>
      </p:pic>
      <p:pic>
        <p:nvPicPr>
          <p:cNvPr id="9" name="Рисунок 8" descr="20171023_1215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20272" y="1268760"/>
            <a:ext cx="1733638" cy="2636912"/>
          </a:xfrm>
          <a:prstGeom prst="rect">
            <a:avLst/>
          </a:prstGeom>
        </p:spPr>
      </p:pic>
      <p:pic>
        <p:nvPicPr>
          <p:cNvPr id="10" name="Рисунок 9" descr="20171023_1216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43808" y="4149080"/>
            <a:ext cx="2193644" cy="2334146"/>
          </a:xfrm>
          <a:prstGeom prst="rect">
            <a:avLst/>
          </a:prstGeom>
        </p:spPr>
      </p:pic>
      <p:pic>
        <p:nvPicPr>
          <p:cNvPr id="11" name="Рисунок 10" descr="20171023_12162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6136" y="4149080"/>
            <a:ext cx="2142232" cy="23990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3808" y="839544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omic Sans MS" panose="030F0702030302020204" pitchFamily="66" charset="0"/>
              </a:rPr>
              <a:t>Кирилл К.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320" y="839544"/>
            <a:ext cx="9685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omic Sans MS" panose="030F0702030302020204" pitchFamily="66" charset="0"/>
              </a:rPr>
              <a:t>Ольга П.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0705" y="839544"/>
            <a:ext cx="1114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omic Sans MS" panose="030F0702030302020204" pitchFamily="66" charset="0"/>
              </a:rPr>
              <a:t>Михаил Л.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24675" y="5656360"/>
            <a:ext cx="11753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omic Sans MS" panose="030F0702030302020204" pitchFamily="66" charset="0"/>
              </a:rPr>
              <a:t>Василий Д.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47007" y="5348583"/>
            <a:ext cx="947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omic Sans MS" panose="030F0702030302020204" pitchFamily="66" charset="0"/>
              </a:rPr>
              <a:t>Денис Т.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3761" y="839544"/>
            <a:ext cx="1285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omic Sans MS" panose="030F0702030302020204" pitchFamily="66" charset="0"/>
              </a:rPr>
              <a:t>Владимир Т.</a:t>
            </a:r>
            <a:endParaRPr lang="ru-RU" sz="1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979712" y="1052736"/>
            <a:ext cx="6840760" cy="507342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Выводы:</a:t>
            </a:r>
          </a:p>
          <a:p>
            <a:pPr marL="0" indent="0">
              <a:buNone/>
            </a:pPr>
            <a:r>
              <a:rPr lang="ru-RU" sz="2600" dirty="0" smtClean="0">
                <a:latin typeface="Comic Sans MS" panose="030F0702030302020204" pitchFamily="66" charset="0"/>
              </a:rPr>
              <a:t> </a:t>
            </a:r>
          </a:p>
          <a:p>
            <a:pPr marL="514350" indent="-514350">
              <a:buAutoNum type="arabicPeriod"/>
            </a:pPr>
            <a:r>
              <a:rPr lang="ru-RU" sz="26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Да, математика может быть интересной для всех.</a:t>
            </a:r>
          </a:p>
          <a:p>
            <a:pPr marL="514350" indent="-514350">
              <a:buAutoNum type="arabicPeriod"/>
            </a:pPr>
            <a:endParaRPr lang="ru-RU" sz="2600" dirty="0" smtClean="0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ru-RU" sz="26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Великим математиком становится тот, кто проявляет особый интерес к науке еще с детства, кто обладает математическим складом ума </a:t>
            </a:r>
            <a:r>
              <a:rPr lang="ru-RU" sz="2600" smtClean="0">
                <a:solidFill>
                  <a:srgbClr val="000099"/>
                </a:solidFill>
                <a:latin typeface="Comic Sans MS" panose="030F0702030302020204" pitchFamily="66" charset="0"/>
              </a:rPr>
              <a:t>и работает </a:t>
            </a:r>
            <a:r>
              <a:rPr lang="ru-RU" sz="26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над этим постоянно.</a:t>
            </a:r>
          </a:p>
          <a:p>
            <a:pPr marL="514350" indent="-514350">
              <a:buAutoNum type="arabicPeriod"/>
            </a:pPr>
            <a:endParaRPr lang="ru-RU" sz="2600" dirty="0" smtClean="0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ru-RU" sz="26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Математика связана с литературой, биологией, технологией и даже с изобразительным искусством.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13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Источники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sz="1600" dirty="0" smtClean="0">
                <a:latin typeface="Comic Sans MS" pitchFamily="66" charset="0"/>
                <a:hlinkClick r:id="rId2"/>
              </a:rPr>
              <a:t>http://900igr.net/up/datas/177848/011.jpg</a:t>
            </a:r>
            <a:r>
              <a:rPr lang="ru-RU" sz="1600" dirty="0" smtClean="0">
                <a:latin typeface="Comic Sans MS" pitchFamily="66" charset="0"/>
              </a:rPr>
              <a:t> - Пифагор</a:t>
            </a:r>
          </a:p>
          <a:p>
            <a:r>
              <a:rPr lang="en-US" sz="1600" dirty="0" smtClean="0">
                <a:latin typeface="Comic Sans MS" pitchFamily="66" charset="0"/>
                <a:hlinkClick r:id="rId3"/>
              </a:rPr>
              <a:t>http://vivareit.ru/samye-interesnye-fakty-o-pifagore/</a:t>
            </a:r>
            <a:r>
              <a:rPr lang="ru-RU" sz="1600" dirty="0" smtClean="0">
                <a:latin typeface="Comic Sans MS" pitchFamily="66" charset="0"/>
              </a:rPr>
              <a:t> - интересные факты</a:t>
            </a:r>
          </a:p>
          <a:p>
            <a:r>
              <a:rPr lang="en-US" sz="1600" dirty="0" smtClean="0">
                <a:latin typeface="Comic Sans MS" pitchFamily="66" charset="0"/>
                <a:hlinkClick r:id="rId4"/>
              </a:rPr>
              <a:t>http://playroom.ru/pogovorki-i-poslovicy-s-chislami/</a:t>
            </a:r>
            <a:r>
              <a:rPr lang="ru-RU" sz="1600" dirty="0" smtClean="0">
                <a:latin typeface="Comic Sans MS" pitchFamily="66" charset="0"/>
              </a:rPr>
              <a:t> - пословицы</a:t>
            </a:r>
          </a:p>
          <a:p>
            <a:r>
              <a:rPr lang="en-US" sz="1600" dirty="0" smtClean="0">
                <a:latin typeface="Comic Sans MS" pitchFamily="66" charset="0"/>
                <a:hlinkClick r:id="rId5"/>
              </a:rPr>
              <a:t>http://900igr.net/up/datai/194137/0001-001-.jpg</a:t>
            </a:r>
            <a:r>
              <a:rPr lang="ru-RU" sz="1600" dirty="0" smtClean="0">
                <a:latin typeface="Comic Sans MS" pitchFamily="66" charset="0"/>
              </a:rPr>
              <a:t> - фон</a:t>
            </a:r>
            <a:endParaRPr lang="en-US" sz="1600" dirty="0" smtClean="0">
              <a:latin typeface="Comic Sans MS" pitchFamily="66" charset="0"/>
            </a:endParaRPr>
          </a:p>
          <a:p>
            <a:r>
              <a:rPr lang="en-US" sz="1600" dirty="0" smtClean="0">
                <a:latin typeface="Comic Sans MS" pitchFamily="66" charset="0"/>
                <a:hlinkClick r:id="rId6"/>
              </a:rPr>
              <a:t>https://ds04.infourok.ru/uploads/ex/1023/00063e2a-1a35a777/1/img37.jpg</a:t>
            </a:r>
            <a:r>
              <a:rPr lang="en-US" sz="1600" dirty="0" smtClean="0">
                <a:latin typeface="Comic Sans MS" pitchFamily="66" charset="0"/>
              </a:rPr>
              <a:t> - </a:t>
            </a:r>
            <a:r>
              <a:rPr lang="ru-RU" sz="1600" dirty="0" smtClean="0">
                <a:latin typeface="Comic Sans MS" pitchFamily="66" charset="0"/>
              </a:rPr>
              <a:t>фон 2</a:t>
            </a:r>
          </a:p>
          <a:p>
            <a:r>
              <a:rPr lang="en-US" sz="1600" dirty="0" smtClean="0">
                <a:latin typeface="Comic Sans MS" pitchFamily="66" charset="0"/>
                <a:hlinkClick r:id="rId7"/>
              </a:rPr>
              <a:t>http://ltravi.ru/organy-dyhaniya/aloe-stoletnik.html</a:t>
            </a:r>
            <a:r>
              <a:rPr lang="ru-RU" sz="1600" dirty="0" smtClean="0">
                <a:latin typeface="Comic Sans MS" pitchFamily="66" charset="0"/>
              </a:rPr>
              <a:t> - столетник</a:t>
            </a:r>
          </a:p>
          <a:p>
            <a:r>
              <a:rPr lang="en-US" sz="1600" dirty="0" smtClean="0">
                <a:latin typeface="Comic Sans MS" pitchFamily="66" charset="0"/>
                <a:hlinkClick r:id="rId8"/>
              </a:rPr>
              <a:t>http://100trav.su/lekarstvennye-rasteniya/zolototysyachnik-lechebnye-svojstva-i-protivopokazaniya.html</a:t>
            </a:r>
            <a:r>
              <a:rPr lang="ru-RU" sz="1600" dirty="0" smtClean="0">
                <a:latin typeface="Comic Sans MS" pitchFamily="66" charset="0"/>
              </a:rPr>
              <a:t> - золототысячник</a:t>
            </a:r>
          </a:p>
          <a:p>
            <a:r>
              <a:rPr lang="en-US" sz="1600" dirty="0">
                <a:latin typeface="Comic Sans MS" pitchFamily="66" charset="0"/>
                <a:hlinkClick r:id="rId9"/>
              </a:rPr>
              <a:t>https://</a:t>
            </a:r>
            <a:r>
              <a:rPr lang="en-US" sz="1600" dirty="0" smtClean="0">
                <a:latin typeface="Comic Sans MS" pitchFamily="66" charset="0"/>
                <a:hlinkClick r:id="rId9"/>
              </a:rPr>
              <a:t>childage.ru/obuchenie-i-obrazovanie/nachalnaya-shkola/matematicheskie-zadachi-na-smekalku-s-otvetami.html</a:t>
            </a:r>
            <a:r>
              <a:rPr lang="ru-RU" sz="1600" dirty="0" smtClean="0">
                <a:latin typeface="Comic Sans MS" pitchFamily="66" charset="0"/>
              </a:rPr>
              <a:t> </a:t>
            </a:r>
            <a:r>
              <a:rPr lang="ru-RU" sz="1600" smtClean="0">
                <a:latin typeface="Comic Sans MS" pitchFamily="66" charset="0"/>
              </a:rPr>
              <a:t>- логические задачи</a:t>
            </a:r>
            <a:endParaRPr lang="ru-RU" sz="1600" dirty="0" smtClean="0">
              <a:latin typeface="Comic Sans MS" pitchFamily="66" charset="0"/>
            </a:endParaRP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6895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Наша команда: «Умники и умницы»</a:t>
            </a:r>
            <a:b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3 класс, г. Чебоксары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Comic Sans MS" pitchFamily="66" charset="0"/>
              </a:rPr>
              <a:t>Участники:</a:t>
            </a:r>
            <a:r>
              <a:rPr lang="ru-RU" sz="2000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Ольга П., Кирилл К., Василий Д., Денис Т.,  Михаил Л., Николай Н., Виктория Б., Дарья В.</a:t>
            </a:r>
          </a:p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Comic Sans MS" pitchFamily="66" charset="0"/>
              </a:rPr>
              <a:t>Руководитель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: Васильева Эльвира  Геннадьевна</a:t>
            </a:r>
          </a:p>
          <a:p>
            <a:pPr>
              <a:buNone/>
            </a:pPr>
            <a:endParaRPr lang="ru-RU" sz="20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20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20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20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20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20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20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2000" dirty="0" smtClean="0">
              <a:solidFill>
                <a:srgbClr val="0033CC"/>
              </a:solidFill>
              <a:latin typeface="Comic Sans MS" pitchFamily="66" charset="0"/>
            </a:endParaRPr>
          </a:p>
          <a:p>
            <a:pPr marL="2781300" indent="-2695575">
              <a:buNone/>
            </a:pPr>
            <a:r>
              <a:rPr lang="ru-RU" sz="2000" dirty="0" smtClean="0">
                <a:solidFill>
                  <a:srgbClr val="0033CC"/>
                </a:solidFill>
                <a:latin typeface="Comic Sans MS" pitchFamily="66" charset="0"/>
              </a:rPr>
              <a:t>                </a:t>
            </a:r>
          </a:p>
          <a:p>
            <a:pPr marL="3051175" indent="-2965450">
              <a:buNone/>
            </a:pPr>
            <a:r>
              <a:rPr lang="ru-RU" sz="2000" dirty="0" smtClean="0">
                <a:solidFill>
                  <a:srgbClr val="0033CC"/>
                </a:solidFill>
                <a:latin typeface="Comic Sans MS" pitchFamily="66" charset="0"/>
              </a:rPr>
              <a:t>                    </a:t>
            </a:r>
            <a:r>
              <a:rPr lang="ru-RU" sz="2000" dirty="0" smtClean="0">
                <a:solidFill>
                  <a:srgbClr val="C00000"/>
                </a:solidFill>
                <a:latin typeface="Comic Sans MS" pitchFamily="66" charset="0"/>
              </a:rPr>
              <a:t>Наш девиз: 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«Запомните все, что без точного счёта    не  сдвинется с места любая работа»</a:t>
            </a:r>
            <a:endParaRPr lang="ru-RU" sz="20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20170912_112457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699792" y="2564904"/>
            <a:ext cx="4896466" cy="2880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980728"/>
            <a:ext cx="6707088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     Выяснить: 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Может ли математика быть интересной для всех?</a:t>
            </a:r>
          </a:p>
          <a:p>
            <a:pPr marL="0" indent="0">
              <a:buNone/>
            </a:pPr>
            <a:r>
              <a:rPr lang="ru-RU" sz="4000" b="1" dirty="0" smtClean="0"/>
              <a:t>        </a:t>
            </a:r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Проблемные вопросы:</a:t>
            </a:r>
            <a:endParaRPr lang="ru-RU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4000" dirty="0">
                <a:latin typeface="Comic Sans MS" panose="030F0702030302020204" pitchFamily="66" charset="0"/>
              </a:rPr>
              <a:t> </a:t>
            </a:r>
            <a:r>
              <a:rPr lang="ru-RU" sz="4000" dirty="0" smtClean="0">
                <a:latin typeface="Comic Sans MS" panose="030F0702030302020204" pitchFamily="66" charset="0"/>
              </a:rPr>
              <a:t> </a:t>
            </a:r>
            <a:r>
              <a:rPr lang="ru-RU" sz="3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Как </a:t>
            </a:r>
            <a:r>
              <a:rPr lang="ru-RU" sz="3000" dirty="0">
                <a:solidFill>
                  <a:srgbClr val="000099"/>
                </a:solidFill>
                <a:latin typeface="Comic Sans MS" panose="030F0702030302020204" pitchFamily="66" charset="0"/>
              </a:rPr>
              <a:t>и кто становится великим </a:t>
            </a:r>
            <a:r>
              <a:rPr lang="ru-RU" sz="3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     математиком</a:t>
            </a:r>
            <a:r>
              <a:rPr lang="ru-RU" sz="3000" dirty="0">
                <a:solidFill>
                  <a:srgbClr val="000099"/>
                </a:solidFill>
                <a:latin typeface="Comic Sans MS" panose="030F0702030302020204" pitchFamily="66" charset="0"/>
              </a:rPr>
              <a:t>?</a:t>
            </a:r>
          </a:p>
          <a:p>
            <a:pPr marL="0" indent="0">
              <a:buNone/>
            </a:pPr>
            <a:r>
              <a:rPr lang="ru-RU" sz="3000" dirty="0">
                <a:solidFill>
                  <a:srgbClr val="000099"/>
                </a:solidFill>
                <a:latin typeface="Comic Sans MS" panose="030F0702030302020204" pitchFamily="66" charset="0"/>
              </a:rPr>
              <a:t> </a:t>
            </a:r>
            <a:r>
              <a:rPr lang="ru-RU" sz="3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  Как </a:t>
            </a:r>
            <a:r>
              <a:rPr lang="ru-RU" sz="3000" dirty="0">
                <a:solidFill>
                  <a:srgbClr val="000099"/>
                </a:solidFill>
                <a:latin typeface="Comic Sans MS" panose="030F0702030302020204" pitchFamily="66" charset="0"/>
              </a:rPr>
              <a:t>математика связана с </a:t>
            </a:r>
            <a:r>
              <a:rPr lang="ru-RU" sz="3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 литературой</a:t>
            </a:r>
            <a:r>
              <a:rPr lang="ru-RU" sz="3000" dirty="0">
                <a:solidFill>
                  <a:srgbClr val="000099"/>
                </a:solidFill>
                <a:latin typeface="Comic Sans MS" panose="030F0702030302020204" pitchFamily="66" charset="0"/>
              </a:rPr>
              <a:t>, биологией?</a:t>
            </a:r>
          </a:p>
          <a:p>
            <a:pPr marL="0" indent="0">
              <a:buNone/>
            </a:pPr>
            <a:endParaRPr lang="ru-RU" sz="4000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89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Comic Sans MS" pitchFamily="66" charset="0"/>
              </a:rPr>
              <a:t>1 этап.  Исторически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й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908720"/>
            <a:ext cx="8496944" cy="554461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600" dirty="0">
                <a:solidFill>
                  <a:srgbClr val="0033CC"/>
                </a:solidFill>
              </a:rPr>
              <a:t> </a:t>
            </a:r>
            <a:r>
              <a:rPr lang="ru-RU" sz="2600" dirty="0" smtClean="0">
                <a:solidFill>
                  <a:srgbClr val="0033CC"/>
                </a:solidFill>
              </a:rPr>
              <a:t>    </a:t>
            </a:r>
            <a:r>
              <a:rPr lang="ru-RU" sz="2100" b="1" dirty="0" smtClean="0">
                <a:solidFill>
                  <a:srgbClr val="C00000"/>
                </a:solidFill>
                <a:latin typeface="Comic Sans MS" pitchFamily="66" charset="0"/>
              </a:rPr>
              <a:t>Пифагор</a:t>
            </a:r>
            <a:r>
              <a:rPr lang="ru-RU" sz="2100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– известный ученый,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 математик. Но он изучал не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только математику. Уже при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жизни он считался полубогом,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чудотворцем и абсолютным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мудрецом, своего рода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100" dirty="0" err="1" smtClean="0">
                <a:solidFill>
                  <a:srgbClr val="000099"/>
                </a:solidFill>
                <a:latin typeface="Comic Sans MS" pitchFamily="66" charset="0"/>
              </a:rPr>
              <a:t>Энштейном</a:t>
            </a: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 IV века до нашей эры.</a:t>
            </a:r>
          </a:p>
          <a:p>
            <a:pPr marL="1790700" indent="-1608138">
              <a:lnSpc>
                <a:spcPct val="120000"/>
              </a:lnSpc>
              <a:buNone/>
              <a:tabLst>
                <a:tab pos="87313" algn="l"/>
              </a:tabLst>
            </a:pP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Нет более загадочного великого </a:t>
            </a:r>
          </a:p>
          <a:p>
            <a:pPr marL="1790700" indent="-1608138">
              <a:lnSpc>
                <a:spcPct val="120000"/>
              </a:lnSpc>
              <a:buNone/>
              <a:tabLst>
                <a:tab pos="87313" algn="l"/>
              </a:tabLst>
            </a:pPr>
            <a:r>
              <a:rPr lang="ru-RU" sz="2100" dirty="0" smtClean="0">
                <a:solidFill>
                  <a:srgbClr val="000099"/>
                </a:solidFill>
                <a:latin typeface="Comic Sans MS" pitchFamily="66" charset="0"/>
              </a:rPr>
              <a:t>                    человека в истории. А легенд было достаточно. Говорили, например, о его  способности управлять духами, о знании языка животных, об умениях изменять направление полета птиц, о способности исцелять людей.</a:t>
            </a:r>
          </a:p>
          <a:p>
            <a:endParaRPr lang="ru-RU" sz="1800" dirty="0"/>
          </a:p>
        </p:txBody>
      </p:sp>
      <p:pic>
        <p:nvPicPr>
          <p:cNvPr id="7" name="Содержимое 6" descr="пифагор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052736"/>
            <a:ext cx="3895367" cy="29523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0405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Интересные факты о Пифагоре</a:t>
            </a:r>
            <a:endParaRPr lang="ru-RU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latin typeface="Comic Sans MS" pitchFamily="66" charset="0"/>
              </a:rPr>
              <a:t>     </a:t>
            </a:r>
          </a:p>
          <a:p>
            <a:pPr marL="0" indent="0">
              <a:buNone/>
            </a:pPr>
            <a:endParaRPr lang="ru-RU" sz="18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sz="18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sz="18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sz="1800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067944" y="764704"/>
            <a:ext cx="4680520" cy="51125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  <a:latin typeface="Comic Sans MS" pitchFamily="66" charset="0"/>
              </a:rPr>
              <a:t>О корнях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     Его отец, </a:t>
            </a:r>
            <a:r>
              <a:rPr lang="ru-RU" sz="1800" dirty="0" err="1" smtClean="0">
                <a:solidFill>
                  <a:srgbClr val="000099"/>
                </a:solidFill>
                <a:latin typeface="Comic Sans MS" pitchFamily="66" charset="0"/>
              </a:rPr>
              <a:t>Мнесарх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, был камнерезом, это одна версия, и богатым купцом, получившему гражданство в </a:t>
            </a:r>
            <a:r>
              <a:rPr lang="ru-RU" sz="1800" dirty="0" err="1" smtClean="0">
                <a:solidFill>
                  <a:srgbClr val="000099"/>
                </a:solidFill>
                <a:latin typeface="Comic Sans MS" pitchFamily="66" charset="0"/>
              </a:rPr>
              <a:t>Самосе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 за свои деяния. Он раздавал хлеб в голодные времена, – это вторая. Первая версия по мнению источников более предпочтительна. А </a:t>
            </a:r>
            <a:r>
              <a:rPr lang="ru-RU" sz="1800" dirty="0" err="1" smtClean="0">
                <a:solidFill>
                  <a:srgbClr val="000099"/>
                </a:solidFill>
                <a:latin typeface="Comic Sans MS" pitchFamily="66" charset="0"/>
              </a:rPr>
              <a:t>Партенида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, его мать, уроженка знатного рода </a:t>
            </a:r>
            <a:r>
              <a:rPr lang="ru-RU" sz="1800" dirty="0" err="1" smtClean="0">
                <a:solidFill>
                  <a:srgbClr val="000099"/>
                </a:solidFill>
                <a:latin typeface="Comic Sans MS" pitchFamily="66" charset="0"/>
              </a:rPr>
              <a:t>Анкея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    Говорят, что ему судьба была предсказана до рождения. Пифия, местная предсказательница, будущему отцу сообщила, что сын его будет Великим человеком, и что никто другой после него не принесет людям так много добра. </a:t>
            </a:r>
            <a:r>
              <a:rPr lang="ru-RU" sz="1800" dirty="0" err="1" smtClean="0">
                <a:solidFill>
                  <a:srgbClr val="000099"/>
                </a:solidFill>
                <a:latin typeface="Comic Sans MS" pitchFamily="66" charset="0"/>
              </a:rPr>
              <a:t>Мнесарх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 был так счастлив, что новым именем стал звать ее, </a:t>
            </a:r>
            <a:r>
              <a:rPr lang="ru-RU" sz="1800" dirty="0" err="1" smtClean="0">
                <a:solidFill>
                  <a:srgbClr val="000099"/>
                </a:solidFill>
                <a:latin typeface="Comic Sans MS" pitchFamily="66" charset="0"/>
              </a:rPr>
              <a:t>Пифаидой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, а его сын, рожденный году в 570 до н. э., был назван Пифагором, «тем, о ком было объявлено Пифией».</a:t>
            </a:r>
          </a:p>
        </p:txBody>
      </p:sp>
      <p:pic>
        <p:nvPicPr>
          <p:cNvPr id="10" name="Рисунок 9" descr="Портрет Пифагор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6752"/>
            <a:ext cx="266429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476671"/>
            <a:ext cx="4038600" cy="38164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    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Теорема Пифагора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0033CC"/>
                </a:solidFill>
                <a:latin typeface="Comic Sans MS" pitchFamily="66" charset="0"/>
              </a:rPr>
              <a:t>   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Всякому, кто учился в школе, имя Пифагора известно, благодаря великой теореме. Это его самое известное достижение.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Легенд вокруг «пифагоровых штанов» существует много. Считается, что мир узнал о ней из показаний </a:t>
            </a:r>
            <a:r>
              <a:rPr lang="ru-RU" sz="1800" dirty="0" err="1" smtClean="0">
                <a:solidFill>
                  <a:srgbClr val="000099"/>
                </a:solidFill>
                <a:latin typeface="Comic Sans MS" pitchFamily="66" charset="0"/>
              </a:rPr>
              <a:t>Аполлодора-исчислителя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, лица с неустановленной личностью, и стихов неизвестного автора.</a:t>
            </a:r>
            <a:endParaRPr lang="ru-RU" sz="18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476672"/>
            <a:ext cx="403860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Comic Sans MS" pitchFamily="66" charset="0"/>
              </a:rPr>
              <a:t>   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Кружка Пифагора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    Довольно хитрое изобретение. Не представляется возможным налить ее до краев, потому что все содержимое кружки сразу вытечет. Жидкость должна быть в ней только до определенного уровня. С виду обычная кружка, отличает ее от других колонка в центре. Она получила название «кружки жадности». Даже сегодня в Греции она пользуется заслуженным спросом.</a:t>
            </a:r>
            <a:endParaRPr lang="ru-RU" sz="18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Чаша пифагор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437112"/>
            <a:ext cx="407370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Теорема Пифагор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5157192"/>
            <a:ext cx="2736304" cy="83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47146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300" b="1" dirty="0" smtClean="0">
                <a:latin typeface="Comic Sans MS" pitchFamily="66" charset="0"/>
              </a:rPr>
              <a:t>               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Ораторский талант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0033CC"/>
                </a:solidFill>
                <a:latin typeface="Comic Sans MS" pitchFamily="66" charset="0"/>
              </a:rPr>
              <a:t>     </a:t>
            </a:r>
            <a:r>
              <a:rPr lang="ru-RU" sz="1800" dirty="0" smtClean="0">
                <a:solidFill>
                  <a:srgbClr val="000099"/>
                </a:solidFill>
                <a:latin typeface="Comic Sans MS" pitchFamily="66" charset="0"/>
              </a:rPr>
              <a:t>Его у Пифагора никто не подвергает сомнению. Оратором он был великим. Доподлинно известно, что после самой первой его публичной лекции у него появились ученики, две тысячи. Целыми семьями они, проникнувшись идеями своего учителя, готовы были начать новую жизнь. Их пифагорейское сообщество стало своеобразным государством в государстве. Все правила и законы, выработанные Учителем, действовали в их Великой Греции. Собственность здесь была коллективной, даже научные открытия, которые, кстати, приписывались исключительно Пифагору, относились к его личным заслугам даже, когда учителя уже не было в живых.</a:t>
            </a:r>
            <a:r>
              <a:rPr lang="ru-RU" dirty="0" smtClean="0">
                <a:solidFill>
                  <a:srgbClr val="000099"/>
                </a:solidFill>
              </a:rPr>
              <a:t/>
            </a:r>
            <a:br>
              <a:rPr lang="ru-RU" dirty="0" smtClean="0">
                <a:solidFill>
                  <a:srgbClr val="000099"/>
                </a:solidFill>
              </a:rPr>
            </a:br>
            <a:endParaRPr lang="ru-RU" dirty="0">
              <a:solidFill>
                <a:srgbClr val="000099"/>
              </a:solidFill>
            </a:endParaRPr>
          </a:p>
        </p:txBody>
      </p:sp>
      <p:pic>
        <p:nvPicPr>
          <p:cNvPr id="7" name="Содержимое 6" descr="Пифагор и люди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573016"/>
            <a:ext cx="489654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2 этап. </a:t>
            </a: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атематический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03244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400" dirty="0" smtClean="0">
                <a:solidFill>
                  <a:srgbClr val="000099"/>
                </a:solidFill>
                <a:latin typeface="Comic Sans MS" pitchFamily="66" charset="0"/>
              </a:rPr>
              <a:t>1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. 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Наступил долгожданный январь. Сначала зацвела 1 яблоня, потом 2 вишни. Сколько деревьев зацвело?</a:t>
            </a:r>
            <a:endParaRPr lang="ru-RU" sz="20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340768"/>
            <a:ext cx="4038600" cy="2476872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2"/>
              <a:tabLst>
                <a:tab pos="539750" algn="l"/>
              </a:tabLst>
            </a:pP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Один ослик нёс </a:t>
            </a:r>
          </a:p>
          <a:p>
            <a:pPr marL="514350" indent="-514350">
              <a:buNone/>
              <a:tabLst>
                <a:tab pos="452438" algn="l"/>
                <a:tab pos="539750" algn="l"/>
              </a:tabLst>
            </a:pP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    10 кг яблок, а </a:t>
            </a:r>
          </a:p>
          <a:p>
            <a:pPr marL="514350" indent="-514350">
              <a:buNone/>
              <a:tabLst>
                <a:tab pos="539750" algn="l"/>
              </a:tabLst>
            </a:pP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    другой ослик нёс  </a:t>
            </a:r>
          </a:p>
          <a:p>
            <a:pPr marL="514350" indent="-514350">
              <a:buNone/>
              <a:tabLst>
                <a:tab pos="539750" algn="l"/>
              </a:tabLst>
            </a:pP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    10 кг сахара. У </a:t>
            </a:r>
          </a:p>
          <a:p>
            <a:pPr marL="514350" indent="-514350">
              <a:buNone/>
              <a:tabLst>
                <a:tab pos="539750" algn="l"/>
              </a:tabLst>
            </a:pP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    какого ослика </a:t>
            </a:r>
          </a:p>
          <a:p>
            <a:pPr marL="514350" indent="-514350">
              <a:buNone/>
              <a:tabLst>
                <a:tab pos="539750" algn="l"/>
              </a:tabLst>
            </a:pP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     был  тяжелее   мешок?</a:t>
            </a:r>
            <a:endParaRPr lang="ru-RU" sz="20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4077072"/>
            <a:ext cx="28803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3. Таня </a:t>
            </a:r>
            <a:r>
              <a:rPr lang="ru-RU" sz="2000" dirty="0">
                <a:solidFill>
                  <a:srgbClr val="000099"/>
                </a:solidFill>
                <a:latin typeface="Comic Sans MS" panose="030F0702030302020204" pitchFamily="66" charset="0"/>
              </a:rPr>
              <a:t>и Алиса пошли в магазин и нашли 2 рубля. Сколько бы денег они нашли, если бы с ними пошла еще </a:t>
            </a:r>
            <a:r>
              <a:rPr lang="ru-RU" sz="2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и Марина?</a:t>
            </a:r>
            <a:endParaRPr lang="ru-RU" sz="2000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3933056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4. На </a:t>
            </a:r>
            <a:r>
              <a:rPr lang="ru-RU" sz="2000" dirty="0">
                <a:solidFill>
                  <a:srgbClr val="000099"/>
                </a:solidFill>
                <a:latin typeface="Comic Sans MS" panose="030F0702030302020204" pitchFamily="66" charset="0"/>
              </a:rPr>
              <a:t>столе стояли 3 чашки с чаем. </a:t>
            </a:r>
            <a:r>
              <a:rPr lang="ru-RU" sz="2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Папа </a:t>
            </a:r>
            <a:r>
              <a:rPr lang="ru-RU" sz="2000" dirty="0">
                <a:solidFill>
                  <a:srgbClr val="000099"/>
                </a:solidFill>
                <a:latin typeface="Comic Sans MS" panose="030F0702030302020204" pitchFamily="66" charset="0"/>
              </a:rPr>
              <a:t>выпил чай из одной чашки и поставил ее на место</a:t>
            </a:r>
            <a:r>
              <a:rPr lang="ru-RU" sz="2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.  </a:t>
            </a:r>
            <a:r>
              <a:rPr lang="ru-RU" sz="2000" dirty="0">
                <a:solidFill>
                  <a:srgbClr val="000099"/>
                </a:solidFill>
                <a:latin typeface="Comic Sans MS" panose="030F0702030302020204" pitchFamily="66" charset="0"/>
              </a:rPr>
              <a:t>Мама выпила свой чай и тоже поставила чашку на место. </a:t>
            </a:r>
            <a:r>
              <a:rPr lang="ru-RU" sz="2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Сколько </a:t>
            </a:r>
            <a:r>
              <a:rPr lang="ru-RU" sz="2000" dirty="0">
                <a:solidFill>
                  <a:srgbClr val="000099"/>
                </a:solidFill>
                <a:latin typeface="Comic Sans MS" panose="030F0702030302020204" pitchFamily="66" charset="0"/>
              </a:rPr>
              <a:t>чашек было на столе, когда пришел пить </a:t>
            </a:r>
            <a:r>
              <a:rPr lang="ru-RU" sz="20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чай сын?</a:t>
            </a:r>
            <a:endParaRPr lang="ru-RU" sz="2000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Ответы к этапу 2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000099"/>
                </a:solidFill>
                <a:latin typeface="Comic Sans MS" pitchFamily="66" charset="0"/>
              </a:rPr>
              <a:t>1. В январе деревья не цветут.</a:t>
            </a:r>
            <a:endParaRPr lang="ru-RU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1036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000099"/>
                </a:solidFill>
                <a:latin typeface="Comic Sans MS" pitchFamily="66" charset="0"/>
              </a:rPr>
              <a:t>2. Одинаковый вес.</a:t>
            </a:r>
            <a:endParaRPr lang="ru-RU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3356992"/>
            <a:ext cx="6070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sz="24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3. 2 </a:t>
            </a:r>
            <a:r>
              <a:rPr lang="ru-RU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рубля, т.к. размер находки никак </a:t>
            </a:r>
            <a:endParaRPr lang="ru-RU" sz="2400" dirty="0" smtClean="0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pPr fontAlgn="base"/>
            <a:r>
              <a:rPr lang="ru-RU" sz="24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не </a:t>
            </a:r>
            <a:r>
              <a:rPr lang="ru-RU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зависит от количества </a:t>
            </a:r>
            <a:r>
              <a:rPr lang="ru-RU" sz="24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ее нашедших.</a:t>
            </a:r>
            <a:endParaRPr lang="ru-RU" sz="2400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5229200"/>
            <a:ext cx="48846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sz="24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4. 3 </a:t>
            </a:r>
            <a:r>
              <a:rPr lang="ru-RU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чашки. Они хоть и пустые, </a:t>
            </a:r>
            <a:endParaRPr lang="ru-RU" sz="2400" dirty="0" smtClean="0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pPr fontAlgn="base"/>
            <a:r>
              <a:rPr lang="ru-RU" sz="24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но </a:t>
            </a:r>
            <a:r>
              <a:rPr lang="ru-RU" sz="2400" dirty="0">
                <a:solidFill>
                  <a:srgbClr val="000099"/>
                </a:solidFill>
                <a:latin typeface="Comic Sans MS" panose="030F0702030302020204" pitchFamily="66" charset="0"/>
              </a:rPr>
              <a:t>никуда со стола </a:t>
            </a:r>
            <a:r>
              <a:rPr lang="ru-RU" sz="2400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не делись.</a:t>
            </a:r>
            <a:endParaRPr lang="ru-RU" sz="2400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1064</Words>
  <Application>Microsoft Office PowerPoint</Application>
  <PresentationFormat>Экран (4:3)</PresentationFormat>
  <Paragraphs>125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    Сетевой проект                      «Занимательная                                  математика»</vt:lpstr>
      <vt:lpstr>Наша команда: «Умники и умницы» 3 класс, г. Чебоксары</vt:lpstr>
      <vt:lpstr>Презентация PowerPoint</vt:lpstr>
      <vt:lpstr>1 этап.  Исторический</vt:lpstr>
      <vt:lpstr>Интересные факты о Пифагоре</vt:lpstr>
      <vt:lpstr>Презентация PowerPoint</vt:lpstr>
      <vt:lpstr>Презентация PowerPoint</vt:lpstr>
      <vt:lpstr>2 этап. Математический</vt:lpstr>
      <vt:lpstr>Ответы к этапу 2</vt:lpstr>
      <vt:lpstr>3 этап. Литературный</vt:lpstr>
      <vt:lpstr>4 этап. Биологический</vt:lpstr>
      <vt:lpstr>4 этап. Биологический</vt:lpstr>
      <vt:lpstr>4 этап. Биологический</vt:lpstr>
      <vt:lpstr>5 этап. Творческий</vt:lpstr>
      <vt:lpstr>5 этап. Творческий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«Занимательная математика»</dc:title>
  <dc:creator>Star</dc:creator>
  <cp:lastModifiedBy>Администратор</cp:lastModifiedBy>
  <cp:revision>26</cp:revision>
  <dcterms:created xsi:type="dcterms:W3CDTF">2017-10-14T09:27:08Z</dcterms:created>
  <dcterms:modified xsi:type="dcterms:W3CDTF">2017-10-25T17:46:53Z</dcterms:modified>
</cp:coreProperties>
</file>